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B7C4CB6-B2F5-436F-8A01-C6463F7323A3}">
          <p14:sldIdLst>
            <p14:sldId id="257"/>
            <p14:sldId id="258"/>
            <p14:sldId id="259"/>
          </p14:sldIdLst>
        </p14:section>
        <p14:section name="Untitled Section" id="{FFF788DB-703F-4D24-ADAB-0779D614602E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2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jp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6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0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84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9892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96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12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21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37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98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69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17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38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70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74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579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23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12/23/2023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1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5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5" Type="http://schemas.openxmlformats.org/officeDocument/2006/relationships/image" Target="../media/image2.pn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AA40-A9A1-0EA4-63A5-18ED4E2D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((internet of things))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5E1B3-E66F-8FCE-AD57-00FA4AF32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fa-IR" sz="3600" dirty="0"/>
              <a:t>تهیه کننده:محمدرضا غلامی</a:t>
            </a:r>
          </a:p>
          <a:p>
            <a:pPr algn="r"/>
            <a:r>
              <a:rPr lang="fa-IR" sz="3600" dirty="0"/>
              <a:t>استاد:دکتر زهرا عصایی</a:t>
            </a:r>
          </a:p>
          <a:p>
            <a:pPr algn="r"/>
            <a:r>
              <a:rPr lang="fa-IR" sz="3600" dirty="0"/>
              <a:t>درس:هوش مصنوعی</a:t>
            </a:r>
          </a:p>
          <a:p>
            <a:pPr algn="r"/>
            <a:r>
              <a:rPr lang="fa-IR" sz="3600" dirty="0"/>
              <a:t>تاریخ :1402/10/1</a:t>
            </a:r>
            <a:endParaRPr lang="en-US" sz="3600" dirty="0"/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C5892EA3-3583-5AA3-EEB0-61D2909AE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1424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848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116-ABA9-A826-11EB-A38465C1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1" y="609600"/>
            <a:ext cx="5022573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((صنعت کشاورزی)):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EB6C4-9792-7B1E-A7D6-B251324AC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4609" y="2096064"/>
            <a:ext cx="6811616" cy="4609536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جمع اوری اطلاعات از سنسور ها و بهبود فرایند کشاورزی</a:t>
            </a:r>
          </a:p>
          <a:p>
            <a:pPr algn="r"/>
            <a:r>
              <a:rPr lang="fa-IR" sz="3200" dirty="0"/>
              <a:t>کاهش هزینه ها</a:t>
            </a:r>
          </a:p>
          <a:p>
            <a:pPr algn="r"/>
            <a:r>
              <a:rPr lang="fa-IR" sz="3200" dirty="0"/>
              <a:t>کنترل و بهبود کیفیت محصولات</a:t>
            </a:r>
          </a:p>
          <a:p>
            <a:pPr algn="r"/>
            <a:r>
              <a:rPr lang="fa-IR" sz="3200" dirty="0"/>
              <a:t>کاهش استفاده از منابع طبیعی</a:t>
            </a:r>
          </a:p>
          <a:p>
            <a:pPr algn="r"/>
            <a:r>
              <a:rPr lang="fa-IR" sz="3200" dirty="0"/>
              <a:t>اطلاع از سلامت محصولات</a:t>
            </a:r>
          </a:p>
          <a:p>
            <a:pPr algn="r"/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A517EA-73CF-570D-D765-58A4E23688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34609" cy="6858000"/>
          </a:xfrm>
          <a:prstGeom prst="rect">
            <a:avLst/>
          </a:prstGeom>
        </p:spPr>
      </p:pic>
      <p:pic>
        <p:nvPicPr>
          <p:cNvPr id="4" name="10">
            <a:hlinkClick r:id="" action="ppaction://media"/>
            <a:extLst>
              <a:ext uri="{FF2B5EF4-FFF2-40B4-BE49-F238E27FC236}">
                <a16:creationId xmlns:a16="http://schemas.microsoft.com/office/drawing/2014/main" id="{05D5E6AE-9150-1564-5DCB-6DC50CCC4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152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14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0DB7-7D19-3BBC-671C-BB36B3A7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547" y="609600"/>
            <a:ext cx="3975651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((حمل و نقل)):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E5FFD-C0CA-340C-9B5D-16F687060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390" y="2096064"/>
            <a:ext cx="4929809" cy="3695136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ارزیابی محیط و کاهش خطر</a:t>
            </a:r>
          </a:p>
          <a:p>
            <a:pPr algn="r"/>
            <a:r>
              <a:rPr lang="fa-IR" sz="3200" dirty="0"/>
              <a:t>رانندگی خودکار</a:t>
            </a:r>
          </a:p>
          <a:p>
            <a:pPr algn="r"/>
            <a:r>
              <a:rPr lang="fa-IR" sz="3200" dirty="0"/>
              <a:t>کنترل ترافیک</a:t>
            </a:r>
          </a:p>
          <a:p>
            <a:pPr algn="r"/>
            <a:r>
              <a:rPr lang="fa-IR" sz="3200" dirty="0"/>
              <a:t>کاهش تصادفات</a:t>
            </a:r>
          </a:p>
          <a:p>
            <a:pPr algn="r"/>
            <a:r>
              <a:rPr lang="fa-IR" sz="3200" dirty="0"/>
              <a:t>پرواز خودکار</a:t>
            </a:r>
          </a:p>
          <a:p>
            <a:pPr algn="r"/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3B3F92-4B34-BFD0-2303-EF79B5F77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745357" cy="6858000"/>
          </a:xfrm>
          <a:prstGeom prst="rect">
            <a:avLst/>
          </a:prstGeom>
        </p:spPr>
      </p:pic>
      <p:pic>
        <p:nvPicPr>
          <p:cNvPr id="4" name="11">
            <a:hlinkClick r:id="" action="ppaction://media"/>
            <a:extLst>
              <a:ext uri="{FF2B5EF4-FFF2-40B4-BE49-F238E27FC236}">
                <a16:creationId xmlns:a16="http://schemas.microsoft.com/office/drawing/2014/main" id="{BB8EDDB7-07A4-34E4-9BA2-0E5B314416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398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22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6FB4-2BFC-3EF2-B4E8-221A10F1F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209" y="609600"/>
            <a:ext cx="4598504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((صنایع تولیدی)):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186BB-07E9-0A4E-0F88-F2A61B039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7" y="2096064"/>
            <a:ext cx="5340626" cy="3695136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مدیریت و کنترل فرایند تولید</a:t>
            </a:r>
          </a:p>
          <a:p>
            <a:pPr algn="r"/>
            <a:r>
              <a:rPr lang="fa-IR" sz="3200" dirty="0"/>
              <a:t>کاهش هزینه</a:t>
            </a:r>
          </a:p>
          <a:p>
            <a:pPr algn="r"/>
            <a:r>
              <a:rPr lang="fa-IR" sz="3200" dirty="0"/>
              <a:t>بهبود کیفیت کالا</a:t>
            </a:r>
          </a:p>
          <a:p>
            <a:pPr algn="r"/>
            <a:r>
              <a:rPr lang="fa-IR" sz="3200" dirty="0"/>
              <a:t>افزایش سرعت تولید</a:t>
            </a:r>
          </a:p>
          <a:p>
            <a:pPr algn="r"/>
            <a:r>
              <a:rPr lang="fa-IR" sz="3200" dirty="0"/>
              <a:t>کاهش خطا انسانی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2BE3CC-DACF-E2B1-7493-09DF790EE3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74296" cy="6858000"/>
          </a:xfrm>
          <a:prstGeom prst="rect">
            <a:avLst/>
          </a:prstGeom>
        </p:spPr>
      </p:pic>
      <p:pic>
        <p:nvPicPr>
          <p:cNvPr id="4" name="12">
            <a:hlinkClick r:id="" action="ppaction://media"/>
            <a:extLst>
              <a:ext uri="{FF2B5EF4-FFF2-40B4-BE49-F238E27FC236}">
                <a16:creationId xmlns:a16="http://schemas.microsoft.com/office/drawing/2014/main" id="{00135154-7F9C-355B-FBE3-B39F56656E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5896" y="364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0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FEEA-EF0E-23C9-5E2E-B7D40EE92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5496" y="609600"/>
            <a:ext cx="7474226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((وضعیت اینترنت اشیا در ایران)):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1B32-3CE4-13C7-D27D-9C6150375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348" y="2096064"/>
            <a:ext cx="6851374" cy="3695136"/>
          </a:xfrm>
        </p:spPr>
        <p:txBody>
          <a:bodyPr>
            <a:normAutofit lnSpcReduction="10000"/>
          </a:bodyPr>
          <a:lstStyle/>
          <a:p>
            <a:pPr algn="r"/>
            <a:r>
              <a:rPr lang="fa-IR" sz="3600" dirty="0"/>
              <a:t>این فناوری نیاز به تحقیقات  و ساختار اطلاعاتی پیچیده ای دارد که متاسفانه به دلایل زیادی مثل گرانی انها و نیاز به سرمایه گذاری ها کلان و همین طور وجود تحریم های سخت این موارد به سخی به جلو میروند.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89BE0-0D16-3B5E-F5E4-B83AF838CF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45496" cy="6857999"/>
          </a:xfrm>
          <a:prstGeom prst="rect">
            <a:avLst/>
          </a:prstGeom>
        </p:spPr>
      </p:pic>
      <p:pic>
        <p:nvPicPr>
          <p:cNvPr id="4" name="13">
            <a:hlinkClick r:id="" action="ppaction://media"/>
            <a:extLst>
              <a:ext uri="{FF2B5EF4-FFF2-40B4-BE49-F238E27FC236}">
                <a16:creationId xmlns:a16="http://schemas.microsoft.com/office/drawing/2014/main" id="{4F6571C5-651F-B5DC-7C93-E81A357A77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6870" y="2247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4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8E4F1-E9EF-3210-0F5C-7CD15E73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3060" y="292665"/>
            <a:ext cx="7142922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((نمونه ای خلاقیت در اینترنت اشیا)):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779BF-3C7D-F486-E16B-6D9C5225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7791" y="1433454"/>
            <a:ext cx="5738191" cy="4967345"/>
          </a:xfrm>
        </p:spPr>
        <p:txBody>
          <a:bodyPr>
            <a:normAutofit/>
          </a:bodyPr>
          <a:lstStyle/>
          <a:p>
            <a:pPr algn="r"/>
            <a:r>
              <a:rPr lang="fa-IR" sz="2800" dirty="0"/>
              <a:t>درسال ها اخیر شرکت ها اسپاتیفای و اوبر یک همکاری جدید را برای ایجاد یک تجربه لذت بخش برای کاربران خود اغاز کردند.کاربران میتوانند حساب کاربری اسپاتیفای خود را به حساب اوبر خود وصل کنند و هنگام سوار شدن به خودرو اوبر اهنگ مورد علاقه خود پخش کنند.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65CDBC-BDEF-BC9D-1193-71E3BB8AC3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8" y="1433454"/>
            <a:ext cx="5526157" cy="5424546"/>
          </a:xfrm>
          <a:prstGeom prst="rect">
            <a:avLst/>
          </a:prstGeom>
        </p:spPr>
      </p:pic>
      <p:pic>
        <p:nvPicPr>
          <p:cNvPr id="4" name="14">
            <a:hlinkClick r:id="" action="ppaction://media"/>
            <a:extLst>
              <a:ext uri="{FF2B5EF4-FFF2-40B4-BE49-F238E27FC236}">
                <a16:creationId xmlns:a16="http://schemas.microsoft.com/office/drawing/2014/main" id="{B38EACFF-988A-6917-6CFF-067B3CE065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76382" y="1524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52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E464-8DC7-40F1-F605-A7E489FD4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a-IR" sz="6000" dirty="0">
                <a:solidFill>
                  <a:srgbClr val="FF0000"/>
                </a:solidFill>
              </a:rPr>
              <a:t>((منابع))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1B52C-D824-32A7-E2CA-C86D9BAE5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1-ChatGpt</a:t>
            </a:r>
          </a:p>
          <a:p>
            <a:r>
              <a:rPr lang="en-US" sz="4400" dirty="0"/>
              <a:t>2-Wikipedia</a:t>
            </a:r>
          </a:p>
          <a:p>
            <a:r>
              <a:rPr lang="en-US" sz="4400" dirty="0"/>
              <a:t>3-Zoomit</a:t>
            </a:r>
          </a:p>
        </p:txBody>
      </p:sp>
      <p:pic>
        <p:nvPicPr>
          <p:cNvPr id="4" name="15">
            <a:hlinkClick r:id="" action="ppaction://media"/>
            <a:extLst>
              <a:ext uri="{FF2B5EF4-FFF2-40B4-BE49-F238E27FC236}">
                <a16:creationId xmlns:a16="http://schemas.microsoft.com/office/drawing/2014/main" id="{8789583D-206E-8963-7FDA-1D3B4AF74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148" y="1424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16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8BFD9-2A38-1D52-F01B-D8A937EF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a-IR" sz="7200" dirty="0">
                <a:solidFill>
                  <a:srgbClr val="FF0000"/>
                </a:solidFill>
              </a:rPr>
              <a:t>((ممنون از توجه شما))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6E3D1-E7EC-6306-EAA3-9B0A133D8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5051299"/>
            <a:ext cx="10353762" cy="1495275"/>
          </a:xfrm>
        </p:spPr>
        <p:txBody>
          <a:bodyPr>
            <a:normAutofit/>
          </a:bodyPr>
          <a:lstStyle/>
          <a:p>
            <a:pPr algn="ctr"/>
            <a:r>
              <a:rPr lang="fa-IR" sz="4800" dirty="0">
                <a:solidFill>
                  <a:srgbClr val="FF0000"/>
                </a:solidFill>
              </a:rPr>
              <a:t>((موفق باشید))</a:t>
            </a:r>
            <a:endParaRPr lang="en-US" sz="4800" dirty="0">
              <a:solidFill>
                <a:srgbClr val="FF0000"/>
              </a:solidFill>
            </a:endParaRPr>
          </a:p>
        </p:txBody>
      </p:sp>
      <p:pic>
        <p:nvPicPr>
          <p:cNvPr id="4" name="16">
            <a:hlinkClick r:id="" action="ppaction://media"/>
            <a:extLst>
              <a:ext uri="{FF2B5EF4-FFF2-40B4-BE49-F238E27FC236}">
                <a16:creationId xmlns:a16="http://schemas.microsoft.com/office/drawing/2014/main" id="{24617BD7-CFA3-73D1-630B-8C54582A07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29391" y="894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464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8F88E-EDD9-B0AD-9EAE-4252AC6A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a-IR" sz="4800" dirty="0">
                <a:solidFill>
                  <a:srgbClr val="FF0000"/>
                </a:solidFill>
              </a:rPr>
              <a:t>((فهرست مطالب))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67E3D-2A61-1723-A9E1-62E762084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4543275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fa-IR" sz="3600" dirty="0"/>
              <a:t>1-اینترنت اشیا چیست؟</a:t>
            </a:r>
          </a:p>
          <a:p>
            <a:pPr algn="r"/>
            <a:r>
              <a:rPr lang="fa-IR" sz="3600" dirty="0"/>
              <a:t>2-تاریخچه</a:t>
            </a:r>
          </a:p>
          <a:p>
            <a:pPr algn="r"/>
            <a:r>
              <a:rPr lang="fa-IR" sz="3600" dirty="0"/>
              <a:t>3-مزایا</a:t>
            </a:r>
          </a:p>
          <a:p>
            <a:pPr algn="r"/>
            <a:r>
              <a:rPr lang="fa-IR" sz="3600" dirty="0"/>
              <a:t>4-معایب</a:t>
            </a:r>
          </a:p>
          <a:p>
            <a:pPr algn="r"/>
            <a:r>
              <a:rPr lang="fa-IR" sz="3600" dirty="0"/>
              <a:t>5-انواع کاربرد</a:t>
            </a:r>
          </a:p>
          <a:p>
            <a:pPr algn="r"/>
            <a:r>
              <a:rPr lang="fa-IR" sz="3600" dirty="0"/>
              <a:t>6-اینترنت اشیا در ایران</a:t>
            </a:r>
          </a:p>
          <a:p>
            <a:pPr algn="r"/>
            <a:r>
              <a:rPr lang="fa-IR" sz="3600" dirty="0"/>
              <a:t>7-نمونه ای از اینترنت اشیا</a:t>
            </a:r>
          </a:p>
          <a:p>
            <a:pPr algn="r"/>
            <a:endParaRPr lang="en-US" sz="3600" dirty="0"/>
          </a:p>
        </p:txBody>
      </p:sp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716061FE-0DA6-DD94-F281-EF3C9CE1C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496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5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3DE0F-9687-533D-D774-0478C4679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8765" y="609600"/>
            <a:ext cx="5078791" cy="1326321"/>
          </a:xfrm>
        </p:spPr>
        <p:txBody>
          <a:bodyPr>
            <a:normAutofit/>
          </a:bodyPr>
          <a:lstStyle/>
          <a:p>
            <a:pPr algn="r"/>
            <a:r>
              <a:rPr lang="fa-IR" sz="4800" dirty="0">
                <a:solidFill>
                  <a:srgbClr val="FF0000"/>
                </a:solidFill>
              </a:rPr>
              <a:t>((اینترنت اشیا چیست؟))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59AF1-AE9F-679C-4AE1-F7231342B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0383" y="2096064"/>
            <a:ext cx="6546574" cy="4596284"/>
          </a:xfrm>
        </p:spPr>
        <p:txBody>
          <a:bodyPr>
            <a:normAutofit/>
          </a:bodyPr>
          <a:lstStyle/>
          <a:p>
            <a:pPr algn="r"/>
            <a:r>
              <a:rPr lang="fa-IR" sz="2400" dirty="0"/>
              <a:t>شبکه ازاشیا متصل به هم که میتوانند بدون دخالت انسان از طریق اینترنت با یکدیگرارتباط برقرار کنند.</a:t>
            </a:r>
          </a:p>
          <a:p>
            <a:pPr algn="r"/>
            <a:r>
              <a:rPr lang="fa-IR" sz="2400" dirty="0"/>
              <a:t>این فناوری به شما اجازه میدهد که اشیایی مثل گوشی.ساعت.اپلیکیشن ها خانه هوشمند.اتومبیل.سیستم ها پزشکی و حتی دستگاه ها تولید صنعتی را کنترل و کارایی ها انها را بهبود ببخشیم.</a:t>
            </a:r>
          </a:p>
          <a:p>
            <a:pPr algn="r"/>
            <a:r>
              <a:rPr lang="fa-IR" sz="2400" dirty="0"/>
              <a:t>همچنین اطلاعاتی که توسط این اشیا تولید و جمع اوری میشوند را میتوان مورد تحلیل و برسی قرار داد.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8AD457-DAC5-6EA3-BF36-76C7B3C603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90052" cy="6858000"/>
          </a:xfrm>
          <a:prstGeom prst="rect">
            <a:avLst/>
          </a:prstGeom>
        </p:spPr>
      </p:pic>
      <p:pic>
        <p:nvPicPr>
          <p:cNvPr id="5" name="3">
            <a:hlinkClick r:id="" action="ppaction://media"/>
            <a:extLst>
              <a:ext uri="{FF2B5EF4-FFF2-40B4-BE49-F238E27FC236}">
                <a16:creationId xmlns:a16="http://schemas.microsoft.com/office/drawing/2014/main" id="{DA5D0A1D-8415-A755-C68E-40E1508F70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3618" y="1656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39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C1B4-30A1-B561-ABE9-7CD9E6D25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6783" y="609600"/>
            <a:ext cx="8020773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((نحوه پردازش اطلاعات در اینترنت اشیا))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A504BB-87C2-C4C1-681A-0D33B61C9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043" y="2096063"/>
            <a:ext cx="6430514" cy="4530023"/>
          </a:xfrm>
        </p:spPr>
        <p:txBody>
          <a:bodyPr>
            <a:normAutofit/>
          </a:bodyPr>
          <a:lstStyle/>
          <a:p>
            <a:pPr algn="r"/>
            <a:r>
              <a:rPr lang="fa-IR" sz="2800" dirty="0"/>
              <a:t>نحوه پردازش اطلاعات در این فناوری بدین گونه است که به جای اینکه همه اطلاعات به یک مرکز داده ارسال شود اول توسط خود دستگاه پردازش و تحلیل میشو سپس اطلاعات مهم به مرکز داده ارسال میشوند.این کار باعث پایین اماندن هزینه مصرف برق و پهنا باند میشود.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DFCFF5-E824-BC98-E727-799B067A1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77009"/>
            <a:ext cx="4518991" cy="5280991"/>
          </a:xfrm>
          <a:prstGeom prst="rect">
            <a:avLst/>
          </a:prstGeom>
        </p:spPr>
      </p:pic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376C6AB5-32B2-512A-1432-73F85E091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76383" y="1159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73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7E30-4CF0-033C-A84E-515619C4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3270" y="609600"/>
            <a:ext cx="9624286" cy="1326321"/>
          </a:xfrm>
        </p:spPr>
        <p:txBody>
          <a:bodyPr>
            <a:normAutofit/>
          </a:bodyPr>
          <a:lstStyle/>
          <a:p>
            <a:r>
              <a:rPr lang="fa-IR" sz="6000" dirty="0">
                <a:solidFill>
                  <a:srgbClr val="FF0000"/>
                </a:solidFill>
              </a:rPr>
              <a:t>((تاریخچه))</a:t>
            </a:r>
            <a:endParaRPr lang="en-US" sz="6000" dirty="0">
              <a:solidFill>
                <a:srgbClr val="FF000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1CC4817-EBD4-74EC-5F95-FD8681F41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13" y="2095500"/>
            <a:ext cx="11304104" cy="3695700"/>
          </a:xfrm>
        </p:spPr>
      </p:pic>
      <p:pic>
        <p:nvPicPr>
          <p:cNvPr id="3" name="5">
            <a:hlinkClick r:id="" action="ppaction://media"/>
            <a:extLst>
              <a:ext uri="{FF2B5EF4-FFF2-40B4-BE49-F238E27FC236}">
                <a16:creationId xmlns:a16="http://schemas.microsoft.com/office/drawing/2014/main" id="{30F7F2B2-2962-A40A-6401-D06F2B7623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1159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20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FD45B-10EF-381F-EBA7-385C50CD6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9722" y="159027"/>
            <a:ext cx="7792278" cy="1524000"/>
          </a:xfrm>
        </p:spPr>
        <p:txBody>
          <a:bodyPr>
            <a:normAutofit/>
          </a:bodyPr>
          <a:lstStyle/>
          <a:p>
            <a:pPr algn="r"/>
            <a:r>
              <a:rPr lang="fa-IR" sz="4800" dirty="0">
                <a:solidFill>
                  <a:srgbClr val="FF0000"/>
                </a:solidFill>
              </a:rPr>
              <a:t>((مزایا)):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7C389-50B9-118D-1F5F-602976E4E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2556" y="1590261"/>
            <a:ext cx="8680173" cy="5267737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fa-IR" sz="2800" dirty="0"/>
              <a:t>1-</a:t>
            </a:r>
            <a:r>
              <a:rPr lang="fa-IR" sz="2800" dirty="0">
                <a:solidFill>
                  <a:srgbClr val="FFFF00"/>
                </a:solidFill>
              </a:rPr>
              <a:t>راحتی و کارایی</a:t>
            </a:r>
            <a:r>
              <a:rPr lang="fa-IR" sz="2800" dirty="0"/>
              <a:t>:می توان اقدامات روزانه را به صورت خودکار انجام داد.مثل روشن و خاموش کردن سیستم گرمایشی خانه از راه دور.</a:t>
            </a:r>
          </a:p>
          <a:p>
            <a:pPr marL="0" indent="0" algn="r">
              <a:buNone/>
            </a:pPr>
            <a:r>
              <a:rPr lang="fa-IR" sz="2800" dirty="0"/>
              <a:t>2-</a:t>
            </a:r>
            <a:r>
              <a:rPr lang="fa-IR" sz="2800" dirty="0">
                <a:solidFill>
                  <a:srgbClr val="FFFF00"/>
                </a:solidFill>
              </a:rPr>
              <a:t>بهبود سلامتی</a:t>
            </a:r>
            <a:r>
              <a:rPr lang="fa-IR" sz="2800" dirty="0"/>
              <a:t>:با کمک لباس ها و وسایل پزشکی هوشمند میتوان وضعیت سلامتی افراد را به صورت مستمر و انلاین چک کرد و در موارد اضطراری به انها هشدار داد.</a:t>
            </a:r>
          </a:p>
          <a:p>
            <a:pPr marL="0" indent="0" algn="r">
              <a:buNone/>
            </a:pPr>
            <a:r>
              <a:rPr lang="fa-IR" sz="2800" dirty="0"/>
              <a:t>3-</a:t>
            </a:r>
            <a:r>
              <a:rPr lang="fa-IR" sz="2800" dirty="0">
                <a:solidFill>
                  <a:srgbClr val="FFFF00"/>
                </a:solidFill>
              </a:rPr>
              <a:t>پویش داده</a:t>
            </a:r>
            <a:r>
              <a:rPr lang="fa-IR" sz="2800" dirty="0"/>
              <a:t>:میتوان از سنسور ها اطلاعات بیشماری را دریافت و از انها برای بهبود فرایند و تصمیم ها استفاده کرد.</a:t>
            </a:r>
          </a:p>
          <a:p>
            <a:pPr marL="0" indent="0" algn="r">
              <a:buNone/>
            </a:pPr>
            <a:r>
              <a:rPr lang="fa-IR" sz="2800" dirty="0"/>
              <a:t>4-</a:t>
            </a:r>
            <a:r>
              <a:rPr lang="fa-IR" sz="2800" dirty="0">
                <a:solidFill>
                  <a:srgbClr val="FFFF00"/>
                </a:solidFill>
              </a:rPr>
              <a:t>اتصالات پویا</a:t>
            </a:r>
            <a:r>
              <a:rPr lang="fa-IR" sz="2800" dirty="0"/>
              <a:t>:میتوان به طور پویا با دیگر وسایل ارتباط برقرار کرد تا هماهنگی بین انها بیشتر شود.مثل فرستادن پیام از اتومبیل هوشمند به سیستم ها ترافیکی همین طور اتومبیل ها دیگر.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CFB8A9-2B08-08E0-995B-54D2BAF67C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3273285" cy="6858000"/>
          </a:xfrm>
          <a:prstGeom prst="rect">
            <a:avLst/>
          </a:prstGeom>
        </p:spPr>
      </p:pic>
      <p:pic>
        <p:nvPicPr>
          <p:cNvPr id="4" name="6">
            <a:hlinkClick r:id="" action="ppaction://media"/>
            <a:extLst>
              <a:ext uri="{FF2B5EF4-FFF2-40B4-BE49-F238E27FC236}">
                <a16:creationId xmlns:a16="http://schemas.microsoft.com/office/drawing/2014/main" id="{2958E653-29E5-A332-6B6A-7B16FE2C1D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1292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80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7172-D69C-4010-D833-E0CC2312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583" y="609600"/>
            <a:ext cx="3975652" cy="1326321"/>
          </a:xfrm>
        </p:spPr>
        <p:txBody>
          <a:bodyPr>
            <a:normAutofit/>
          </a:bodyPr>
          <a:lstStyle/>
          <a:p>
            <a:pPr algn="r"/>
            <a:r>
              <a:rPr lang="fa-IR" sz="4800" dirty="0">
                <a:solidFill>
                  <a:srgbClr val="FF0000"/>
                </a:solidFill>
              </a:rPr>
              <a:t>((معایب)):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22678-3064-A162-902F-D3CDD9C7F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03" y="2096064"/>
            <a:ext cx="7500732" cy="3695136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1-نیازمندی سرمایه گذاری فراوان</a:t>
            </a:r>
          </a:p>
          <a:p>
            <a:pPr algn="r"/>
            <a:r>
              <a:rPr lang="fa-IR" sz="3200" dirty="0"/>
              <a:t>2-تحقیق و توسعه زیرساخت ها ارتباطی پیچیده</a:t>
            </a:r>
          </a:p>
          <a:p>
            <a:pPr algn="r"/>
            <a:r>
              <a:rPr lang="fa-IR" sz="3200" dirty="0"/>
              <a:t>3-احتمال سرقت اطلاعات</a:t>
            </a:r>
          </a:p>
          <a:p>
            <a:pPr algn="r"/>
            <a:r>
              <a:rPr lang="fa-IR" sz="3200" dirty="0"/>
              <a:t>4-احتمال هک شدن</a:t>
            </a:r>
          </a:p>
          <a:p>
            <a:pPr algn="r"/>
            <a:r>
              <a:rPr lang="fa-IR" sz="3200" dirty="0"/>
              <a:t>5-عدم توسعه در کشور ها سطح پایین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B8245B-836A-7C41-539C-57218FA77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2208"/>
            <a:ext cx="4068418" cy="4518992"/>
          </a:xfrm>
          <a:prstGeom prst="rect">
            <a:avLst/>
          </a:prstGeom>
        </p:spPr>
      </p:pic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FC5D8F11-10D1-6A80-71C3-36233058C1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102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71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8242-596E-FE50-BA12-DBD1B1BF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5358" y="119269"/>
            <a:ext cx="5287615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((انواع کاربرد ها)):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4226A-40F9-BB93-D711-FEA274D97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2765" y="1219200"/>
            <a:ext cx="4320208" cy="5638800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پزشکی</a:t>
            </a:r>
          </a:p>
          <a:p>
            <a:pPr algn="r"/>
            <a:r>
              <a:rPr lang="fa-IR" sz="3200" dirty="0"/>
              <a:t>صنعت</a:t>
            </a:r>
          </a:p>
          <a:p>
            <a:pPr algn="r"/>
            <a:r>
              <a:rPr lang="fa-IR" sz="3200" dirty="0"/>
              <a:t>ساخت وساز</a:t>
            </a:r>
          </a:p>
          <a:p>
            <a:pPr algn="r"/>
            <a:r>
              <a:rPr lang="fa-IR" sz="3200" dirty="0"/>
              <a:t>مدیریت انرژی و منابع</a:t>
            </a:r>
          </a:p>
          <a:p>
            <a:pPr algn="r"/>
            <a:r>
              <a:rPr lang="fa-IR" sz="3200" dirty="0"/>
              <a:t>خانه ها</a:t>
            </a:r>
          </a:p>
          <a:p>
            <a:pPr algn="r"/>
            <a:r>
              <a:rPr lang="fa-IR" sz="3200" dirty="0"/>
              <a:t>شهر ها</a:t>
            </a:r>
          </a:p>
          <a:p>
            <a:pPr algn="r"/>
            <a:r>
              <a:rPr lang="fa-IR" sz="3200" dirty="0"/>
              <a:t>حمل و نقل</a:t>
            </a:r>
          </a:p>
          <a:p>
            <a:pPr algn="r"/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65201-5D35-1864-86CD-78DF8A4997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8" y="1"/>
            <a:ext cx="6657975" cy="6858000"/>
          </a:xfrm>
          <a:prstGeom prst="rect">
            <a:avLst/>
          </a:prstGeom>
        </p:spPr>
      </p:pic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3F25F200-6388-7F2C-DF47-CC5B302885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6988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751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DA295-9AC7-7D83-D2E0-5F5F2228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930" y="609600"/>
            <a:ext cx="3352800" cy="1326321"/>
          </a:xfrm>
        </p:spPr>
        <p:txBody>
          <a:bodyPr>
            <a:normAutofit/>
          </a:bodyPr>
          <a:lstStyle/>
          <a:p>
            <a:pPr algn="r"/>
            <a:r>
              <a:rPr lang="fa-IR" sz="4400" dirty="0">
                <a:solidFill>
                  <a:srgbClr val="FF0000"/>
                </a:solidFill>
              </a:rPr>
              <a:t>((پزشکی)):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67603-FA00-3BDE-D410-9E3CA4CF1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9339" y="2096064"/>
            <a:ext cx="5433391" cy="3695136"/>
          </a:xfrm>
        </p:spPr>
        <p:txBody>
          <a:bodyPr>
            <a:normAutofit/>
          </a:bodyPr>
          <a:lstStyle/>
          <a:p>
            <a:pPr algn="r"/>
            <a:r>
              <a:rPr lang="fa-IR" sz="3200" dirty="0"/>
              <a:t>کنترل وضعیت و سلامت افراد</a:t>
            </a:r>
          </a:p>
          <a:p>
            <a:pPr algn="r"/>
            <a:r>
              <a:rPr lang="fa-IR" sz="3200" dirty="0"/>
              <a:t>چک کردن مستمر بدن افراد</a:t>
            </a:r>
          </a:p>
          <a:p>
            <a:pPr algn="r"/>
            <a:r>
              <a:rPr lang="fa-IR" sz="3200" dirty="0"/>
              <a:t>ارتباط مسقیم با دکتر شخص</a:t>
            </a:r>
          </a:p>
          <a:p>
            <a:pPr algn="r"/>
            <a:r>
              <a:rPr lang="fa-IR" sz="3200" dirty="0"/>
              <a:t>الارم دادن در موارد اضطراری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C2651-654C-E6FE-5E30-A2495B154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40626" cy="6858000"/>
          </a:xfrm>
          <a:prstGeom prst="rect">
            <a:avLst/>
          </a:prstGeom>
        </p:spPr>
      </p:pic>
      <p:pic>
        <p:nvPicPr>
          <p:cNvPr id="4" name="9">
            <a:hlinkClick r:id="" action="ppaction://media"/>
            <a:extLst>
              <a:ext uri="{FF2B5EF4-FFF2-40B4-BE49-F238E27FC236}">
                <a16:creationId xmlns:a16="http://schemas.microsoft.com/office/drawing/2014/main" id="{14485368-B4B6-ECA7-5620-A6A66F02E1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1159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594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129</TotalTime>
  <Words>571</Words>
  <Application>Microsoft Office PowerPoint</Application>
  <PresentationFormat>Widescreen</PresentationFormat>
  <Paragraphs>72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Bookman Old Style</vt:lpstr>
      <vt:lpstr>Rockwell</vt:lpstr>
      <vt:lpstr>Damask</vt:lpstr>
      <vt:lpstr>((internet of things))</vt:lpstr>
      <vt:lpstr>((فهرست مطالب))</vt:lpstr>
      <vt:lpstr>((اینترنت اشیا چیست؟))</vt:lpstr>
      <vt:lpstr>((نحوه پردازش اطلاعات در اینترنت اشیا))</vt:lpstr>
      <vt:lpstr>((تاریخچه))</vt:lpstr>
      <vt:lpstr>((مزایا)):</vt:lpstr>
      <vt:lpstr>((معایب)):</vt:lpstr>
      <vt:lpstr>((انواع کاربرد ها)):</vt:lpstr>
      <vt:lpstr>((پزشکی)):</vt:lpstr>
      <vt:lpstr>((صنعت کشاورزی)):</vt:lpstr>
      <vt:lpstr>((حمل و نقل)):</vt:lpstr>
      <vt:lpstr>((صنایع تولیدی)):</vt:lpstr>
      <vt:lpstr>((وضعیت اینترنت اشیا در ایران)):</vt:lpstr>
      <vt:lpstr>((نمونه ای خلاقیت در اینترنت اشیا)):</vt:lpstr>
      <vt:lpstr>((منابع))</vt:lpstr>
      <vt:lpstr>((ممنون از توجه شما))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asus</dc:creator>
  <cp:lastModifiedBy>محمد غلامی</cp:lastModifiedBy>
  <cp:revision>2</cp:revision>
  <dcterms:created xsi:type="dcterms:W3CDTF">2023-12-23T16:27:51Z</dcterms:created>
  <dcterms:modified xsi:type="dcterms:W3CDTF">2023-12-23T18:46:16Z</dcterms:modified>
</cp:coreProperties>
</file>

<file path=docProps/thumbnail.jpeg>
</file>